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997B5-92D8-4AD0-94A7-0499E5727293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8892D-09B1-4F82-9C9B-309F7E9B3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en-US" b="1" i="1" dirty="0" err="1"/>
              <a:t>Cl.perfringens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21497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/>
              <a:t>The most common (90%)clostridia causing invasive infection including </a:t>
            </a:r>
            <a:r>
              <a:rPr lang="en-US" b="1" dirty="0" err="1" smtClean="0"/>
              <a:t>myo</a:t>
            </a:r>
            <a:r>
              <a:rPr lang="en-US" b="1" dirty="0" smtClean="0"/>
              <a:t>-necrosis </a:t>
            </a:r>
            <a:r>
              <a:rPr lang="en-US" b="1" dirty="0"/>
              <a:t>&amp; gas gangrene when </a:t>
            </a:r>
            <a:r>
              <a:rPr lang="en-US" b="1" dirty="0" smtClean="0"/>
              <a:t>introduced </a:t>
            </a:r>
            <a:r>
              <a:rPr lang="en-US" b="1" dirty="0"/>
              <a:t>into damaged tissues. The invasive clostridia produce a large variety of toxins &amp; enzymes that resulted in spreading of infection. These toxins may be lethal, necrotizing or hemolytic. 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1-The </a:t>
            </a:r>
            <a:r>
              <a:rPr lang="en-US" b="1" dirty="0"/>
              <a:t>alpha toxin of clostridia is </a:t>
            </a:r>
            <a:r>
              <a:rPr lang="en-US" b="1" dirty="0" err="1"/>
              <a:t>lecithinase</a:t>
            </a:r>
            <a:r>
              <a:rPr lang="en-US" b="1" dirty="0"/>
              <a:t> (Lecithin is an important constituent of cell membrane) 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2-The </a:t>
            </a:r>
            <a:r>
              <a:rPr lang="en-US" b="1" dirty="0"/>
              <a:t>theta toxin has hemolytic &amp; necrotizing effect</a:t>
            </a:r>
            <a:r>
              <a:rPr lang="en-US" b="1" dirty="0" smtClean="0"/>
              <a:t>.</a:t>
            </a:r>
          </a:p>
          <a:p>
            <a:pPr algn="just">
              <a:buNone/>
            </a:pPr>
            <a:r>
              <a:rPr lang="en-US" b="1" dirty="0" smtClean="0"/>
              <a:t> 3-Dnase </a:t>
            </a:r>
            <a:r>
              <a:rPr lang="en-US" b="1" dirty="0"/>
              <a:t>&amp; </a:t>
            </a:r>
            <a:r>
              <a:rPr lang="en-US" b="1" dirty="0" err="1"/>
              <a:t>hyaluronidase</a:t>
            </a:r>
            <a:r>
              <a:rPr lang="en-US" b="1" dirty="0"/>
              <a:t>; a collagenase that digest collagen &amp; subcutaneous tissues &amp; </a:t>
            </a:r>
            <a:r>
              <a:rPr lang="en-US" b="1" dirty="0" smtClean="0"/>
              <a:t>muscles.</a:t>
            </a:r>
          </a:p>
          <a:p>
            <a:pPr algn="just">
              <a:buNone/>
            </a:pPr>
            <a:r>
              <a:rPr lang="en-US" b="1" dirty="0" smtClean="0"/>
              <a:t>4-Some </a:t>
            </a:r>
            <a:r>
              <a:rPr lang="en-US" b="1" dirty="0"/>
              <a:t>strains of Cl. </a:t>
            </a:r>
            <a:r>
              <a:rPr lang="en-US" b="1" dirty="0" err="1"/>
              <a:t>Perfringens</a:t>
            </a:r>
            <a:r>
              <a:rPr lang="en-US" b="1" dirty="0"/>
              <a:t> produce a powerful </a:t>
            </a:r>
            <a:r>
              <a:rPr lang="en-US" b="1" dirty="0" err="1"/>
              <a:t>enterotoxin</a:t>
            </a:r>
            <a:r>
              <a:rPr lang="en-US" b="1" dirty="0"/>
              <a:t> that can induce diarrhea within 6-18 hrs.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en-US" b="1" dirty="0" smtClean="0"/>
              <a:t>Pathogenesis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1497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1-The </a:t>
            </a:r>
            <a:r>
              <a:rPr lang="en-US" b="1" dirty="0"/>
              <a:t>spores reach tissues either through contamination of area with soil or feces or from the intestinal tract. </a:t>
            </a:r>
            <a:endParaRPr lang="en-US" b="1" dirty="0" smtClean="0"/>
          </a:p>
          <a:p>
            <a:pPr algn="just"/>
            <a:r>
              <a:rPr lang="en-US" b="1" dirty="0" smtClean="0"/>
              <a:t>2-</a:t>
            </a:r>
            <a:r>
              <a:rPr lang="en-US" b="1" dirty="0" smtClean="0"/>
              <a:t>The </a:t>
            </a:r>
            <a:r>
              <a:rPr lang="en-US" b="1" dirty="0"/>
              <a:t>spores germinate, the vegetative cells multiply &amp; ferment carbohydrates in tissues producing gas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smtClean="0"/>
              <a:t> 3-Distension </a:t>
            </a:r>
            <a:r>
              <a:rPr lang="en-US" b="1" dirty="0"/>
              <a:t>of tissues &amp; interfere with blood supply together with secretion of necrotizing </a:t>
            </a:r>
            <a:r>
              <a:rPr lang="en-US" b="1" dirty="0" smtClean="0"/>
              <a:t>toxin.</a:t>
            </a:r>
          </a:p>
          <a:p>
            <a:pPr algn="just"/>
            <a:r>
              <a:rPr lang="en-US" b="1" dirty="0" smtClean="0"/>
              <a:t> 4-hyaluronidase </a:t>
            </a:r>
            <a:r>
              <a:rPr lang="en-US" b="1" dirty="0"/>
              <a:t>favor the spread of </a:t>
            </a:r>
            <a:r>
              <a:rPr lang="en-US" b="1" dirty="0" smtClean="0"/>
              <a:t>infection.</a:t>
            </a:r>
          </a:p>
          <a:p>
            <a:pPr algn="just"/>
            <a:r>
              <a:rPr lang="en-US" b="1" dirty="0" smtClean="0"/>
              <a:t>5-Extension </a:t>
            </a:r>
            <a:r>
              <a:rPr lang="en-US" b="1" dirty="0"/>
              <a:t>of tissue necrosis increased the bacterial growth result in hemolytic anemia, severe toxemia &amp; death.</a:t>
            </a:r>
          </a:p>
          <a:p>
            <a:pPr algn="just"/>
            <a:r>
              <a:rPr lang="en-US" b="1" dirty="0"/>
              <a:t>Gas gangrene (</a:t>
            </a:r>
            <a:r>
              <a:rPr lang="en-US" b="1" dirty="0" err="1"/>
              <a:t>clostridial</a:t>
            </a:r>
            <a:r>
              <a:rPr lang="en-US" b="1" dirty="0"/>
              <a:t> </a:t>
            </a:r>
            <a:r>
              <a:rPr lang="en-US" b="1" dirty="0" err="1"/>
              <a:t>myonecrosis</a:t>
            </a:r>
            <a:r>
              <a:rPr lang="en-US" b="1" dirty="0"/>
              <a:t>) </a:t>
            </a:r>
            <a:r>
              <a:rPr lang="en-US" b="1" dirty="0" smtClean="0"/>
              <a:t>is a </a:t>
            </a:r>
            <a:r>
              <a:rPr lang="en-US" b="1" dirty="0"/>
              <a:t>mixed infection (</a:t>
            </a:r>
            <a:r>
              <a:rPr lang="en-US" b="1" dirty="0" err="1"/>
              <a:t>Toxogenic</a:t>
            </a:r>
            <a:r>
              <a:rPr lang="en-US" b="1" dirty="0"/>
              <a:t> &amp; </a:t>
            </a:r>
            <a:r>
              <a:rPr lang="en-US" b="1" dirty="0" err="1"/>
              <a:t>proteolytic</a:t>
            </a:r>
            <a:r>
              <a:rPr lang="en-US" b="1" dirty="0"/>
              <a:t> clostridia with various </a:t>
            </a:r>
            <a:r>
              <a:rPr lang="en-US" b="1" dirty="0" err="1"/>
              <a:t>cocci</a:t>
            </a:r>
            <a:r>
              <a:rPr lang="en-US" b="1" dirty="0"/>
              <a:t> &amp; G negative rods). </a:t>
            </a:r>
            <a:r>
              <a:rPr lang="en-US" b="1" i="1" dirty="0"/>
              <a:t>Cl. </a:t>
            </a:r>
            <a:r>
              <a:rPr lang="en-US" b="1" i="1" dirty="0" err="1"/>
              <a:t>Perfringens</a:t>
            </a:r>
            <a:r>
              <a:rPr lang="en-US" b="1" dirty="0"/>
              <a:t>  </a:t>
            </a:r>
            <a:r>
              <a:rPr lang="en-US" b="1" dirty="0" smtClean="0"/>
              <a:t>occurring in </a:t>
            </a:r>
            <a:r>
              <a:rPr lang="en-US" b="1" dirty="0"/>
              <a:t>genital tract of 5% of women.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 anchor="t">
            <a:normAutofit fontScale="90000"/>
          </a:bodyPr>
          <a:lstStyle/>
          <a:p>
            <a:r>
              <a:rPr lang="en-US" b="1" dirty="0"/>
              <a:t>Clinical </a:t>
            </a:r>
            <a:r>
              <a:rPr lang="en-US" b="1" dirty="0" smtClean="0"/>
              <a:t>findings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0063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From contaminated wounds (Fractures, postpartum uterus) the infection spread in 1-3 days to produce crepitation in the subcutaneous tissue &amp; muscles, foul-smelling discharge, rapidly progressive necrosis, fever, hemolysis, toxemia, shock &amp; death.</a:t>
            </a:r>
          </a:p>
          <a:p>
            <a:pPr algn="just"/>
            <a:r>
              <a:rPr lang="en-US" b="1" i="1" dirty="0" err="1"/>
              <a:t>Cl.perfringens</a:t>
            </a:r>
            <a:r>
              <a:rPr lang="en-US" b="1" dirty="0"/>
              <a:t> food poisoning usually follow the ingestion of large number of clostridia. The toxin is produced when the </a:t>
            </a:r>
            <a:r>
              <a:rPr lang="en-US" b="1" dirty="0" smtClean="0"/>
              <a:t>Clostridia </a:t>
            </a:r>
            <a:r>
              <a:rPr lang="en-US" b="1" dirty="0" err="1" smtClean="0"/>
              <a:t>sporulates</a:t>
            </a:r>
            <a:r>
              <a:rPr lang="en-US" b="1" dirty="0" smtClean="0"/>
              <a:t> </a:t>
            </a:r>
            <a:r>
              <a:rPr lang="en-US" b="1" dirty="0"/>
              <a:t>in the gut, with onset of diarrhea usually without vomiting or fever in 6-18 hrs</a:t>
            </a:r>
            <a:r>
              <a:rPr lang="en-US" b="1" dirty="0" smtClean="0"/>
              <a:t>. The </a:t>
            </a:r>
            <a:r>
              <a:rPr lang="en-US" b="1" dirty="0"/>
              <a:t>illness only lasts for1-2 days.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 anchor="t">
            <a:normAutofit fontScale="90000"/>
          </a:bodyPr>
          <a:lstStyle/>
          <a:p>
            <a:r>
              <a:rPr lang="en-US" b="1" dirty="0"/>
              <a:t>Laboratory </a:t>
            </a:r>
            <a:r>
              <a:rPr lang="en-US" b="1" dirty="0" smtClean="0"/>
              <a:t>diagnosis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9720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solidFill>
                  <a:srgbClr val="0070C0"/>
                </a:solidFill>
              </a:rPr>
              <a:t>Specimens</a:t>
            </a:r>
            <a:r>
              <a:rPr lang="en-US" b="1" dirty="0"/>
              <a:t>: Materials from wounds, pus.</a:t>
            </a:r>
          </a:p>
          <a:p>
            <a:pPr algn="just"/>
            <a:r>
              <a:rPr lang="en-US" b="1" dirty="0">
                <a:solidFill>
                  <a:srgbClr val="0070C0"/>
                </a:solidFill>
              </a:rPr>
              <a:t>Gram-stained smear showed G positive rods.</a:t>
            </a:r>
          </a:p>
          <a:p>
            <a:pPr algn="just"/>
            <a:r>
              <a:rPr lang="en-US" b="1" dirty="0">
                <a:solidFill>
                  <a:srgbClr val="0070C0"/>
                </a:solidFill>
              </a:rPr>
              <a:t>Culture:</a:t>
            </a:r>
            <a:r>
              <a:rPr lang="en-US" b="1" dirty="0"/>
              <a:t> on meat-extract medium or </a:t>
            </a:r>
            <a:r>
              <a:rPr lang="en-US" b="1" dirty="0" err="1"/>
              <a:t>thioglycolate</a:t>
            </a:r>
            <a:r>
              <a:rPr lang="en-US" b="1" dirty="0"/>
              <a:t> medium &amp; on blood agar (Incubated anaerobically). </a:t>
            </a:r>
            <a:endParaRPr lang="en-US" b="1" dirty="0" smtClean="0"/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Further </a:t>
            </a:r>
            <a:r>
              <a:rPr lang="en-US" b="1" dirty="0">
                <a:solidFill>
                  <a:srgbClr val="0070C0"/>
                </a:solidFill>
              </a:rPr>
              <a:t>identification </a:t>
            </a:r>
            <a:r>
              <a:rPr lang="en-US" b="1" dirty="0"/>
              <a:t>based on colonial morphology, hemolysis &amp; biochemical reactions. </a:t>
            </a:r>
            <a:r>
              <a:rPr lang="en-US" b="1" i="1" dirty="0" err="1"/>
              <a:t>Cl.perfringens</a:t>
            </a:r>
            <a:r>
              <a:rPr lang="en-US" b="1" dirty="0"/>
              <a:t> rarely produce spores when cultured on agar in the laboratory.</a:t>
            </a:r>
          </a:p>
          <a:p>
            <a:pPr algn="just"/>
            <a:r>
              <a:rPr lang="en-US" b="1" dirty="0"/>
              <a:t>Identification of toxin production &amp; neutralization with specific antitoxin.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Cl.perfringens </vt:lpstr>
      <vt:lpstr>Pathogenesis </vt:lpstr>
      <vt:lpstr>Clinical findings </vt:lpstr>
      <vt:lpstr>Laboratory diagnosis </vt:lpstr>
    </vt:vector>
  </TitlesOfParts>
  <Company>Smart for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Cl.perfringens </dc:title>
  <dc:creator>Eng.TALIB  ABD WAHEED</dc:creator>
  <cp:lastModifiedBy>karim</cp:lastModifiedBy>
  <cp:revision>6</cp:revision>
  <dcterms:created xsi:type="dcterms:W3CDTF">2010-11-29T11:43:18Z</dcterms:created>
  <dcterms:modified xsi:type="dcterms:W3CDTF">2016-01-06T19:15:06Z</dcterms:modified>
</cp:coreProperties>
</file>